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E366C-6DDC-4D00-9E39-D9C5DA5F1A0F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39A4A-7880-4DE7-A828-31D2D4128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chool-box.ru/images/stories/pokaz/shablony-dlya-prezentaziy-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352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571744"/>
            <a:ext cx="7772400" cy="1470025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Показатели разнообразия признаков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chool-box.ru/images/stories/pokaz/shablony-dlya-prezentaziy-11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2352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7030A0"/>
                </a:solidFill>
              </a:rPr>
              <a:t>Среднее </a:t>
            </a:r>
            <a:r>
              <a:rPr lang="ru-RU" b="1" i="1" dirty="0" err="1">
                <a:solidFill>
                  <a:srgbClr val="7030A0"/>
                </a:solidFill>
              </a:rPr>
              <a:t>квадратическое</a:t>
            </a:r>
            <a:r>
              <a:rPr lang="ru-RU" b="1" i="1" dirty="0">
                <a:solidFill>
                  <a:srgbClr val="7030A0"/>
                </a:solidFill>
              </a:rPr>
              <a:t> отклонение, или сигма (а)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>
                <a:solidFill>
                  <a:srgbClr val="C00000"/>
                </a:solidFill>
              </a:rPr>
              <a:t>показывает степень рассеяния значений статистической совокупности около </a:t>
            </a:r>
            <a:r>
              <a:rPr lang="ru-RU" sz="2800" dirty="0" smtClean="0">
                <a:solidFill>
                  <a:srgbClr val="C00000"/>
                </a:solidFill>
              </a:rPr>
              <a:t>среднего </a:t>
            </a:r>
            <a:r>
              <a:rPr lang="ru-RU" sz="2800" dirty="0">
                <a:solidFill>
                  <a:srgbClr val="C00000"/>
                </a:solidFill>
              </a:rPr>
              <a:t>значения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3143248"/>
            <a:ext cx="371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для </a:t>
            </a:r>
            <a:r>
              <a:rPr lang="ru-RU" sz="2400" dirty="0" err="1" smtClean="0"/>
              <a:t>невзвешенного</a:t>
            </a:r>
            <a:r>
              <a:rPr lang="ru-RU" sz="2400" dirty="0" smtClean="0"/>
              <a:t> ряда </a:t>
            </a:r>
            <a:endParaRPr lang="ru-RU" sz="24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176593" y="3071809"/>
          <a:ext cx="2966779" cy="1155005"/>
        </p:xfrm>
        <a:graphic>
          <a:graphicData uri="http://schemas.openxmlformats.org/presentationml/2006/ole">
            <p:oleObj spid="_x0000_s1027" name="Формула" r:id="rId4" imgW="1244600" imgH="482600" progId="Equation.3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786314" y="5000636"/>
            <a:ext cx="3258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для  взвешенного ряда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285852" y="4429132"/>
          <a:ext cx="3204905" cy="1143008"/>
        </p:xfrm>
        <a:graphic>
          <a:graphicData uri="http://schemas.openxmlformats.org/presentationml/2006/ole">
            <p:oleObj spid="_x0000_s1029" name="Формула" r:id="rId5" imgW="1358310" imgH="482391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357290" y="5657671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где </a:t>
            </a:r>
            <a:r>
              <a:rPr lang="en-US" i="1" dirty="0" smtClean="0">
                <a:solidFill>
                  <a:srgbClr val="002060"/>
                </a:solidFill>
              </a:rPr>
              <a:t>Xi </a:t>
            </a:r>
            <a:r>
              <a:rPr lang="ru-RU" dirty="0" smtClean="0">
                <a:solidFill>
                  <a:srgbClr val="002060"/>
                </a:solidFill>
              </a:rPr>
              <a:t>— индивидуальная варианта совокупности; </a:t>
            </a:r>
            <a:r>
              <a:rPr lang="en-US" i="1" dirty="0" smtClean="0">
                <a:solidFill>
                  <a:srgbClr val="002060"/>
                </a:solidFill>
              </a:rPr>
              <a:t>Xi</a:t>
            </a:r>
            <a:r>
              <a:rPr lang="ru-RU" dirty="0" smtClean="0">
                <a:solidFill>
                  <a:srgbClr val="002060"/>
                </a:solidFill>
              </a:rPr>
              <a:t>—</a:t>
            </a:r>
            <a:r>
              <a:rPr lang="ru-RU" i="1" dirty="0" smtClean="0">
                <a:solidFill>
                  <a:srgbClr val="002060"/>
                </a:solidFill>
              </a:rPr>
              <a:t>М</a:t>
            </a:r>
            <a:r>
              <a:rPr lang="ru-RU" dirty="0" smtClean="0">
                <a:solidFill>
                  <a:srgbClr val="002060"/>
                </a:solidFill>
              </a:rPr>
              <a:t>— отклонение от среднего индивидуальных вариант; </a:t>
            </a:r>
            <a:r>
              <a:rPr lang="ru-RU" i="1" dirty="0" smtClean="0">
                <a:solidFill>
                  <a:srgbClr val="002060"/>
                </a:solidFill>
              </a:rPr>
              <a:t>(</a:t>
            </a:r>
            <a:r>
              <a:rPr lang="ru-RU" i="1" dirty="0" err="1" smtClean="0">
                <a:solidFill>
                  <a:srgbClr val="002060"/>
                </a:solidFill>
              </a:rPr>
              <a:t>х</a:t>
            </a:r>
            <a:r>
              <a:rPr lang="ru-RU" dirty="0" smtClean="0">
                <a:solidFill>
                  <a:srgbClr val="002060"/>
                </a:solidFill>
              </a:rPr>
              <a:t>—</a:t>
            </a:r>
            <a:r>
              <a:rPr lang="en-US" i="1" dirty="0" smtClean="0">
                <a:solidFill>
                  <a:srgbClr val="002060"/>
                </a:solidFill>
              </a:rPr>
              <a:t>M</a:t>
            </a:r>
            <a:r>
              <a:rPr lang="ru-RU" i="1" dirty="0" smtClean="0">
                <a:solidFill>
                  <a:srgbClr val="002060"/>
                </a:solidFill>
              </a:rPr>
              <a:t>)</a:t>
            </a:r>
            <a:r>
              <a:rPr lang="ru-RU" i="1" baseline="30000" dirty="0" smtClean="0">
                <a:solidFill>
                  <a:srgbClr val="002060"/>
                </a:solidFill>
              </a:rPr>
              <a:t>2</a:t>
            </a:r>
            <a:r>
              <a:rPr lang="en-US" i="1" dirty="0" smtClean="0">
                <a:solidFill>
                  <a:srgbClr val="002060"/>
                </a:solidFill>
              </a:rPr>
              <a:t>f </a:t>
            </a:r>
            <a:r>
              <a:rPr lang="ru-RU" dirty="0" smtClean="0">
                <a:solidFill>
                  <a:srgbClr val="002060"/>
                </a:solidFill>
              </a:rPr>
              <a:t>— сумма произведений квадратов отклонений вариант от среднего на соответствующие частоты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chool-box.ru/images/stories/pokaz/shablony-dlya-prezentaziy-11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2352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u="sng" dirty="0" smtClean="0">
                <a:solidFill>
                  <a:srgbClr val="7030A0"/>
                </a:solidFill>
              </a:rPr>
              <a:t>Средний квадрат отклонений, или дисперсия (</a:t>
            </a:r>
            <a:r>
              <a:rPr lang="en-US" sz="3600" b="1" i="1" u="sng" dirty="0" smtClean="0">
                <a:solidFill>
                  <a:srgbClr val="7030A0"/>
                </a:solidFill>
              </a:rPr>
              <a:t>σ</a:t>
            </a:r>
            <a:r>
              <a:rPr lang="ru-RU" sz="3600" b="1" i="1" u="sng" baseline="30000" dirty="0" smtClean="0">
                <a:solidFill>
                  <a:srgbClr val="7030A0"/>
                </a:solidFill>
              </a:rPr>
              <a:t>2</a:t>
            </a:r>
            <a:r>
              <a:rPr lang="ru-RU" sz="3600" b="1" i="1" u="sng" dirty="0" smtClean="0">
                <a:solidFill>
                  <a:srgbClr val="7030A0"/>
                </a:solidFill>
              </a:rPr>
              <a:t>)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 показатель, характеризующий степень рассеяния значений переменных около среднего значения</a:t>
            </a:r>
          </a:p>
          <a:p>
            <a:pPr algn="ctr"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2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       При объединении нескольких аналогичных выборок в общую выборочную совокупность можно рассчитать общий средний квадрат отклонений, если имеются сведения о дисперсии по каждой выборке в отдельности</a:t>
            </a:r>
            <a:endParaRPr lang="ru-RU" sz="2800" dirty="0" smtClean="0"/>
          </a:p>
          <a:p>
            <a:pPr algn="ctr">
              <a:buNone/>
            </a:pP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2285984" y="2643183"/>
          <a:ext cx="4071966" cy="678842"/>
        </p:xfrm>
        <a:graphic>
          <a:graphicData uri="http://schemas.openxmlformats.org/presentationml/2006/ole">
            <p:oleObj spid="_x0000_s15361" name="Формула" r:id="rId4" imgW="1701800" imgH="254000" progId="Equation.3">
              <p:embed/>
            </p:oleObj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214546" y="4786322"/>
          <a:ext cx="5202367" cy="928694"/>
        </p:xfrm>
        <a:graphic>
          <a:graphicData uri="http://schemas.openxmlformats.org/presentationml/2006/ole">
            <p:oleObj spid="_x0000_s15364" name="Формула" r:id="rId5" imgW="2082800" imgH="48260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071538" y="5429264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где σ</a:t>
            </a:r>
            <a:r>
              <a:rPr lang="ru-RU" baseline="30000" dirty="0" smtClean="0">
                <a:solidFill>
                  <a:srgbClr val="C00000"/>
                </a:solidFill>
              </a:rPr>
              <a:t>2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– дисперсия индивидуальной выборки;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k</a:t>
            </a:r>
            <a:r>
              <a:rPr lang="ru-RU" dirty="0" smtClean="0">
                <a:solidFill>
                  <a:srgbClr val="C00000"/>
                </a:solidFill>
              </a:rPr>
              <a:t> – число частных выборок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chool-box.ru/images/stories/pokaz/shablony-dlya-prezentaziy-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352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Коэффициент вариации (</a:t>
            </a:r>
            <a:r>
              <a:rPr lang="en-US" b="1" i="1" dirty="0" smtClean="0">
                <a:solidFill>
                  <a:srgbClr val="7030A0"/>
                </a:solidFill>
              </a:rPr>
              <a:t>V</a:t>
            </a:r>
            <a:r>
              <a:rPr lang="ru-RU" b="1" i="1" dirty="0" smtClean="0">
                <a:solidFill>
                  <a:srgbClr val="7030A0"/>
                </a:solidFill>
              </a:rPr>
              <a:t>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            представляет </a:t>
            </a:r>
            <a:r>
              <a:rPr lang="ru-RU" sz="2000" dirty="0" smtClean="0">
                <a:solidFill>
                  <a:srgbClr val="C00000"/>
                </a:solidFill>
              </a:rPr>
              <a:t>собой </a:t>
            </a:r>
            <a:r>
              <a:rPr lang="ru-RU" sz="2000" dirty="0" smtClean="0">
                <a:solidFill>
                  <a:srgbClr val="C00000"/>
                </a:solidFill>
              </a:rPr>
              <a:t>относительный </a:t>
            </a:r>
            <a:r>
              <a:rPr lang="ru-RU" sz="2000" dirty="0" smtClean="0">
                <a:solidFill>
                  <a:srgbClr val="C00000"/>
                </a:solidFill>
              </a:rPr>
              <a:t>показатель 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разнообразия признаков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/>
              <a:t>         </a:t>
            </a:r>
            <a:r>
              <a:rPr lang="en-US" sz="2400" b="1" dirty="0" smtClean="0">
                <a:solidFill>
                  <a:srgbClr val="0070C0"/>
                </a:solidFill>
              </a:rPr>
              <a:t>V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= (</a:t>
            </a:r>
            <a:r>
              <a:rPr lang="en-US" sz="2400" b="1" dirty="0" smtClean="0">
                <a:solidFill>
                  <a:srgbClr val="0070C0"/>
                </a:solidFill>
              </a:rPr>
              <a:t>σ</a:t>
            </a:r>
            <a:r>
              <a:rPr lang="ru-RU" sz="2400" b="1" dirty="0" smtClean="0">
                <a:solidFill>
                  <a:srgbClr val="0070C0"/>
                </a:solidFill>
              </a:rPr>
              <a:t>/</a:t>
            </a:r>
            <a:r>
              <a:rPr lang="en-US" sz="2400" b="1" dirty="0" smtClean="0">
                <a:solidFill>
                  <a:srgbClr val="0070C0"/>
                </a:solidFill>
              </a:rPr>
              <a:t>M</a:t>
            </a:r>
            <a:r>
              <a:rPr lang="ru-RU" sz="2400" b="1" dirty="0" smtClean="0">
                <a:solidFill>
                  <a:srgbClr val="0070C0"/>
                </a:solidFill>
              </a:rPr>
              <a:t>)100              </a:t>
            </a:r>
            <a:r>
              <a:rPr lang="ru-RU" sz="2400" dirty="0" smtClean="0"/>
              <a:t>- для </a:t>
            </a:r>
            <a:r>
              <a:rPr lang="ru-RU" sz="2400" dirty="0" smtClean="0"/>
              <a:t>числовых величин </a:t>
            </a:r>
            <a:endParaRPr lang="ru-RU" sz="2400" dirty="0" smtClean="0"/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               с одинаковым знаком</a:t>
            </a:r>
            <a:endParaRPr lang="ru-RU" sz="2400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70C0"/>
                </a:solidFill>
              </a:rPr>
              <a:t>         </a:t>
            </a:r>
            <a:r>
              <a:rPr lang="en-US" sz="2400" b="1" i="1" dirty="0" smtClean="0">
                <a:solidFill>
                  <a:srgbClr val="0070C0"/>
                </a:solidFill>
              </a:rPr>
              <a:t>V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smtClean="0">
                <a:solidFill>
                  <a:srgbClr val="0070C0"/>
                </a:solidFill>
              </a:rPr>
              <a:t>= 100</a:t>
            </a:r>
            <a:r>
              <a:rPr lang="en-US" sz="2400" b="1" i="1" dirty="0" smtClean="0">
                <a:solidFill>
                  <a:srgbClr val="0070C0"/>
                </a:solidFill>
              </a:rPr>
              <a:t>σ</a:t>
            </a:r>
            <a:r>
              <a:rPr lang="ru-RU" sz="2400" b="1" i="1" dirty="0" smtClean="0">
                <a:solidFill>
                  <a:srgbClr val="0070C0"/>
                </a:solidFill>
              </a:rPr>
              <a:t>/ (  Х  + М)   </a:t>
            </a:r>
            <a:r>
              <a:rPr lang="ru-RU" sz="2400" dirty="0" smtClean="0">
                <a:solidFill>
                  <a:srgbClr val="0070C0"/>
                </a:solidFill>
              </a:rPr>
              <a:t>- </a:t>
            </a:r>
            <a:r>
              <a:rPr lang="ru-RU" sz="1800" dirty="0" smtClean="0"/>
              <a:t>е</a:t>
            </a:r>
            <a:r>
              <a:rPr lang="ru-RU" sz="1800" dirty="0" smtClean="0"/>
              <a:t>сли </a:t>
            </a:r>
            <a:r>
              <a:rPr lang="ru-RU" sz="1800" dirty="0" smtClean="0"/>
              <a:t>в статистической совокупности имеются </a:t>
            </a:r>
            <a:r>
              <a:rPr lang="ru-RU" sz="1800" dirty="0" smtClean="0"/>
              <a:t>            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                                                           показатели </a:t>
            </a:r>
            <a:r>
              <a:rPr lang="ru-RU" sz="1800" dirty="0" smtClean="0"/>
              <a:t>с положительным </a:t>
            </a:r>
            <a:endParaRPr lang="ru-RU" sz="1800" dirty="0" smtClean="0"/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                                                          и </a:t>
            </a:r>
            <a:r>
              <a:rPr lang="ru-RU" sz="1800" dirty="0" smtClean="0"/>
              <a:t>отрицательным </a:t>
            </a:r>
            <a:r>
              <a:rPr lang="ru-RU" sz="1800" dirty="0" smtClean="0"/>
              <a:t>знаком,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                                                          где </a:t>
            </a:r>
            <a:r>
              <a:rPr lang="ru-RU" sz="1800" i="1" dirty="0" smtClean="0"/>
              <a:t>\х</a:t>
            </a:r>
            <a:r>
              <a:rPr lang="ru-RU" sz="1800" i="1" baseline="-25000" dirty="0" smtClean="0"/>
              <a:t>1</a:t>
            </a:r>
            <a:r>
              <a:rPr lang="ru-RU" sz="1800" i="1" dirty="0" smtClean="0"/>
              <a:t>\ </a:t>
            </a:r>
            <a:r>
              <a:rPr lang="ru-RU" sz="1800" dirty="0" smtClean="0"/>
              <a:t>— числовое выражение наименьшей </a:t>
            </a:r>
            <a:r>
              <a:rPr lang="ru-RU" sz="1800" dirty="0" smtClean="0"/>
              <a:t>              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                                                          отрицательной </a:t>
            </a:r>
            <a:r>
              <a:rPr lang="ru-RU" sz="1800" dirty="0" smtClean="0"/>
              <a:t>варианты </a:t>
            </a:r>
            <a:endParaRPr lang="ru-RU" sz="1800" dirty="0" smtClean="0"/>
          </a:p>
          <a:p>
            <a:pPr algn="just">
              <a:spcBef>
                <a:spcPts val="0"/>
              </a:spcBef>
              <a:buNone/>
            </a:pPr>
            <a:r>
              <a:rPr lang="ru-RU" sz="1800" smtClean="0"/>
              <a:t> </a:t>
            </a:r>
            <a:r>
              <a:rPr lang="ru-RU" sz="1800" smtClean="0"/>
              <a:t>                                                              (</a:t>
            </a:r>
            <a:r>
              <a:rPr lang="ru-RU" sz="1800" dirty="0" smtClean="0"/>
              <a:t>без </a:t>
            </a:r>
            <a:r>
              <a:rPr lang="ru-RU" sz="1800" smtClean="0"/>
              <a:t>минуса</a:t>
            </a:r>
            <a:r>
              <a:rPr lang="ru-RU" sz="1800" smtClean="0"/>
              <a:t>)(</a:t>
            </a:r>
            <a:r>
              <a:rPr lang="ru-RU" sz="1800" dirty="0" smtClean="0"/>
              <a:t>например</a:t>
            </a:r>
            <a:r>
              <a:rPr lang="ru-RU" sz="1800" dirty="0" smtClean="0"/>
              <a:t>, температуры воздуха)</a:t>
            </a:r>
            <a:endParaRPr lang="ru-RU" sz="1800" dirty="0">
              <a:solidFill>
                <a:srgbClr val="0070C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393141" y="3178967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750331" y="3178967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7024407-7DB4-4FA9-BCA5-A5D97FCF3C05}"/>
</file>

<file path=customXml/itemProps2.xml><?xml version="1.0" encoding="utf-8"?>
<ds:datastoreItem xmlns:ds="http://schemas.openxmlformats.org/officeDocument/2006/customXml" ds:itemID="{2FC17B64-8467-4088-BFAF-96785929124A}"/>
</file>

<file path=customXml/itemProps3.xml><?xml version="1.0" encoding="utf-8"?>
<ds:datastoreItem xmlns:ds="http://schemas.openxmlformats.org/officeDocument/2006/customXml" ds:itemID="{72EF8B16-DCF0-4253-B43E-A1FDEF53CDC6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196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Формула</vt:lpstr>
      <vt:lpstr>Показатели разнообразия признаков</vt:lpstr>
      <vt:lpstr>Среднее квадратическое отклонение, или сигма (а)</vt:lpstr>
      <vt:lpstr>Средний квадрат отклонений, или дисперсия (σ2)</vt:lpstr>
      <vt:lpstr>Коэффициент вариации (V)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Показатели разнообразия признаков</dc:title>
  <dc:creator>Seven</dc:creator>
  <cp:lastModifiedBy>Seven</cp:lastModifiedBy>
  <cp:revision>11</cp:revision>
  <dcterms:created xsi:type="dcterms:W3CDTF">2013-05-14T10:00:42Z</dcterms:created>
  <dcterms:modified xsi:type="dcterms:W3CDTF">2013-05-14T11:43:02Z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